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9" r:id="rId4"/>
    <p:sldId id="270" r:id="rId5"/>
    <p:sldId id="262" r:id="rId6"/>
    <p:sldId id="266" r:id="rId7"/>
    <p:sldId id="263" r:id="rId8"/>
    <p:sldId id="264" r:id="rId9"/>
    <p:sldId id="272" r:id="rId10"/>
    <p:sldId id="273" r:id="rId11"/>
    <p:sldId id="257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648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58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44C95-F91A-4A1D-86FA-C8656E631C2A}" type="datetimeFigureOut">
              <a:rPr lang="ru-RU" smtClean="0"/>
              <a:pPr/>
              <a:t>16.01.2014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18E66-315B-4E5D-A653-E3604D7EF2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1271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BE4863-4530-4424-993A-C46D32B5AF0A}" type="slidenum">
              <a:rPr lang="ru-RU" smtClean="0">
                <a:latin typeface="Arial" charset="0"/>
              </a:rPr>
              <a:pPr/>
              <a:t>2</a:t>
            </a:fld>
            <a:endParaRPr lang="ru-RU" smtClean="0">
              <a:latin typeface="Arial" charset="0"/>
            </a:endParaRPr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18E66-315B-4E5D-A653-E3604D7EF20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18E66-315B-4E5D-A653-E3604D7EF20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0DE4F-C11C-43CF-93A5-205EBE2F26E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18E66-315B-4E5D-A653-E3604D7EF20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Взяла твой слайд. Изменила название.</a:t>
            </a:r>
            <a:r>
              <a:rPr lang="ru-RU" baseline="0" dirty="0" smtClean="0"/>
              <a:t> Отформатировала. Из одного слайда получилось два.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18E66-315B-4E5D-A653-E3604D7EF20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50A42-09CD-415F-BA53-409CD779E7CA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EA9DF-F93D-4E2D-BE13-20D7582220B1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977E4-748B-464E-AD25-141887CDD044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0C8A-C03D-4D14-BC49-FEC3D21166FC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3EC5-76AD-42E9-9F53-771378632F04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B522-3235-44A9-9C0A-58DCB30CF6D8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AC196-F233-47B3-86D3-27E52B7DDBC0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F927-FCA0-4AF7-B16B-683F0217F79E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56207-C248-4A97-B03E-8EC003EBA2AC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4BAF-6385-4481-ABC4-CCE399B97E47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8C26-128F-47FE-A526-F5211D9CA467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5AF2D-15B8-4061-AAE1-6C2E7A229E53}" type="datetime1">
              <a:rPr lang="ru-RU" smtClean="0"/>
              <a:pPr/>
              <a:t>16.01.2014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ФИ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692696"/>
            <a:ext cx="7772400" cy="1470025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Кадровый аудит, что это?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87616" y="4869160"/>
            <a:ext cx="3456384" cy="17526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ЗАО «Аудит-Гарантия-М»</a:t>
            </a:r>
          </a:p>
          <a:p>
            <a:endParaRPr lang="ru-RU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2013г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7158" y="1142984"/>
            <a:ext cx="7710017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3B6487"/>
                </a:solidFill>
              </a:rPr>
              <a:t>1</a:t>
            </a:r>
            <a:r>
              <a:rPr lang="ru-RU" sz="2400" dirty="0" smtClean="0">
                <a:solidFill>
                  <a:srgbClr val="3B6487"/>
                </a:solidFill>
              </a:rPr>
              <a:t>. Определение кадрового аудита.</a:t>
            </a:r>
          </a:p>
          <a:p>
            <a:pPr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en-US" sz="2400" dirty="0" smtClean="0">
                <a:solidFill>
                  <a:srgbClr val="3B6487"/>
                </a:solidFill>
              </a:rPr>
              <a:t>2</a:t>
            </a:r>
            <a:r>
              <a:rPr lang="ru-RU" sz="2400" dirty="0" smtClean="0">
                <a:solidFill>
                  <a:srgbClr val="3B6487"/>
                </a:solidFill>
              </a:rPr>
              <a:t>. Цели кадрового аудита.</a:t>
            </a:r>
          </a:p>
          <a:p>
            <a:pPr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en-US" sz="2400" dirty="0" smtClean="0">
                <a:solidFill>
                  <a:srgbClr val="3B6487"/>
                </a:solidFill>
              </a:rPr>
              <a:t>3</a:t>
            </a:r>
            <a:r>
              <a:rPr lang="ru-RU" sz="2400" dirty="0" smtClean="0">
                <a:solidFill>
                  <a:srgbClr val="3B6487"/>
                </a:solidFill>
              </a:rPr>
              <a:t>. Когда необходим кадровый аудит?</a:t>
            </a:r>
          </a:p>
          <a:p>
            <a:pPr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en-US" sz="2400" dirty="0" smtClean="0">
                <a:solidFill>
                  <a:srgbClr val="3B6487"/>
                </a:solidFill>
              </a:rPr>
              <a:t>4</a:t>
            </a:r>
            <a:r>
              <a:rPr lang="ru-RU" sz="2400" dirty="0" smtClean="0">
                <a:solidFill>
                  <a:srgbClr val="3B6487"/>
                </a:solidFill>
              </a:rPr>
              <a:t>. Что включает в себя кадровый аудит.</a:t>
            </a:r>
          </a:p>
          <a:p>
            <a:pPr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ru-RU" sz="2400" dirty="0" smtClean="0">
                <a:solidFill>
                  <a:srgbClr val="3B6487"/>
                </a:solidFill>
              </a:rPr>
              <a:t>5. Какие документы предоставляются для экспертизы?</a:t>
            </a:r>
          </a:p>
          <a:p>
            <a:pPr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ru-RU" sz="2400" dirty="0" smtClean="0">
                <a:solidFill>
                  <a:srgbClr val="3B6487"/>
                </a:solidFill>
              </a:rPr>
              <a:t>6. Результаты кадрового аудита.</a:t>
            </a:r>
          </a:p>
          <a:p>
            <a:pPr>
              <a:lnSpc>
                <a:spcPct val="90000"/>
              </a:lnSpc>
              <a:spcBef>
                <a:spcPts val="600"/>
              </a:spcBef>
              <a:buNone/>
              <a:defRPr/>
            </a:pPr>
            <a:r>
              <a:rPr lang="ru-RU" sz="2400" dirty="0" smtClean="0">
                <a:solidFill>
                  <a:srgbClr val="3B6487"/>
                </a:solidFill>
              </a:rPr>
              <a:t>7. Конфиденциальность.</a:t>
            </a:r>
          </a:p>
          <a:p>
            <a:pPr marL="703262" lvl="1" indent="-342900" eaLnBrk="1" hangingPunct="1">
              <a:lnSpc>
                <a:spcPct val="90000"/>
              </a:lnSpc>
              <a:spcBef>
                <a:spcPts val="600"/>
              </a:spcBef>
              <a:buNone/>
              <a:defRPr/>
            </a:pPr>
            <a:endParaRPr lang="ru-RU" sz="2400" dirty="0" smtClean="0"/>
          </a:p>
          <a:p>
            <a:pPr marL="703262" lvl="1" indent="-342900" eaLnBrk="1" hangingPunct="1">
              <a:lnSpc>
                <a:spcPct val="90000"/>
              </a:lnSpc>
              <a:spcBef>
                <a:spcPts val="600"/>
              </a:spcBef>
              <a:buNone/>
              <a:defRPr/>
            </a:pPr>
            <a:endParaRPr lang="ru-RU" sz="2400" dirty="0" smtClean="0"/>
          </a:p>
          <a:p>
            <a:pPr marL="703262" lvl="1" indent="-342900" eaLnBrk="1" hangingPunct="1">
              <a:lnSpc>
                <a:spcPct val="90000"/>
              </a:lnSpc>
              <a:spcBef>
                <a:spcPts val="600"/>
              </a:spcBef>
              <a:buNone/>
              <a:defRPr/>
            </a:pPr>
            <a:endParaRPr lang="ru-RU" sz="2400" dirty="0" smtClean="0"/>
          </a:p>
          <a:p>
            <a:pPr marL="703262" lvl="1" indent="-342900" eaLnBrk="1" hangingPunct="1">
              <a:lnSpc>
                <a:spcPct val="90000"/>
              </a:lnSpc>
              <a:spcBef>
                <a:spcPts val="600"/>
              </a:spcBef>
              <a:buNone/>
              <a:defRPr/>
            </a:pPr>
            <a:endParaRPr lang="ru-RU" sz="2400" dirty="0" smtClean="0">
              <a:solidFill>
                <a:srgbClr val="3B6487"/>
              </a:solidFill>
            </a:endParaRPr>
          </a:p>
          <a:p>
            <a:pPr marL="703262" lvl="1" indent="-342900" eaLnBrk="1" hangingPunct="1">
              <a:lnSpc>
                <a:spcPct val="90000"/>
              </a:lnSpc>
              <a:spcBef>
                <a:spcPts val="600"/>
              </a:spcBef>
              <a:buNone/>
              <a:defRPr/>
            </a:pPr>
            <a:endParaRPr lang="ru-RU" sz="2400" dirty="0" smtClean="0">
              <a:solidFill>
                <a:srgbClr val="3B6487"/>
              </a:solidFill>
            </a:endParaRPr>
          </a:p>
          <a:p>
            <a:pPr marL="703262" lvl="1" indent="-342900" eaLnBrk="1" hangingPunct="1">
              <a:lnSpc>
                <a:spcPct val="90000"/>
              </a:lnSpc>
              <a:spcBef>
                <a:spcPts val="600"/>
              </a:spcBef>
              <a:buNone/>
              <a:defRPr/>
            </a:pPr>
            <a:endParaRPr lang="ru-RU" sz="2400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8596" y="285728"/>
            <a:ext cx="7260981" cy="496887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r>
              <a:rPr lang="ru-RU" sz="2800" kern="0" dirty="0" smtClean="0">
                <a:solidFill>
                  <a:srgbClr val="3B6487"/>
                </a:solidFill>
                <a:latin typeface="+mj-lt"/>
                <a:ea typeface="+mj-ea"/>
                <a:cs typeface="+mj-cs"/>
              </a:rPr>
              <a:t>Содержание</a:t>
            </a:r>
            <a:endParaRPr lang="ru-RU" sz="2800" kern="0" dirty="0">
              <a:solidFill>
                <a:srgbClr val="3B6487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3B6487"/>
                </a:solidFill>
                <a:latin typeface="+mn-lt"/>
                <a:ea typeface="+mn-ea"/>
                <a:cs typeface="+mn-cs"/>
              </a:rPr>
              <a:t>1</a:t>
            </a:r>
            <a:r>
              <a:rPr lang="ru-RU" sz="2800" dirty="0" smtClean="0">
                <a:solidFill>
                  <a:srgbClr val="3B6487"/>
                </a:solidFill>
                <a:latin typeface="+mn-lt"/>
                <a:ea typeface="+mn-ea"/>
                <a:cs typeface="+mn-cs"/>
              </a:rPr>
              <a:t>. Определение кадрового аудита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142984"/>
            <a:ext cx="7715304" cy="25003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Кадровый аудит </a:t>
            </a:r>
            <a:r>
              <a:rPr lang="ru-RU" sz="2400" dirty="0" smtClean="0"/>
              <a:t>- комплекс мер, включающий в себя диагностику юридической и делопроизводственной корректности оформления кадровых документов компании, рекомендации и выполнение работ по устранению допущенных компанией ошибок в кадровых документах.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3B6487"/>
                </a:solidFill>
                <a:latin typeface="+mn-lt"/>
                <a:ea typeface="+mn-ea"/>
                <a:cs typeface="+mn-cs"/>
              </a:rPr>
              <a:t>2</a:t>
            </a:r>
            <a:r>
              <a:rPr lang="ru-RU" sz="2800" dirty="0" smtClean="0">
                <a:solidFill>
                  <a:srgbClr val="3B6487"/>
                </a:solidFill>
                <a:latin typeface="+mn-lt"/>
                <a:ea typeface="+mn-ea"/>
                <a:cs typeface="+mn-cs"/>
              </a:rPr>
              <a:t>. Цели кадрового аудита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534182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/>
              <a:t>Минимизация кадровых документов для сокращения материальных и трудовых затрат компании;</a:t>
            </a:r>
          </a:p>
          <a:p>
            <a:r>
              <a:rPr lang="ru-RU" sz="2400" dirty="0" smtClean="0"/>
              <a:t>Успешное прохождение проверок Инспекции по Труду, </a:t>
            </a:r>
            <a:r>
              <a:rPr lang="ru-RU" sz="2400" dirty="0" err="1" smtClean="0"/>
              <a:t>Мосгоринспекции</a:t>
            </a:r>
            <a:r>
              <a:rPr lang="ru-RU" sz="2400" dirty="0" smtClean="0"/>
              <a:t> и защита руководителей от прецедентов административных, материальных и уголовных санкций, налагаемых инспекцией по Труду, </a:t>
            </a:r>
            <a:r>
              <a:rPr lang="ru-RU" sz="2400" dirty="0" err="1" smtClean="0"/>
              <a:t>Мосгорархивинспекцией</a:t>
            </a:r>
            <a:r>
              <a:rPr lang="ru-RU" sz="2400" dirty="0" smtClean="0"/>
              <a:t>, судом;</a:t>
            </a:r>
          </a:p>
          <a:p>
            <a:r>
              <a:rPr lang="ru-RU" sz="2400" dirty="0" smtClean="0"/>
              <a:t>Оптимальное для компании использование новых возможностей Трудового Кодекса РФ;</a:t>
            </a:r>
          </a:p>
          <a:p>
            <a:r>
              <a:rPr lang="ru-RU" sz="2400" dirty="0" smtClean="0"/>
              <a:t>Подтверждение и сохранение трудового стажа сотрудников (для начисления пенсии);</a:t>
            </a:r>
          </a:p>
          <a:p>
            <a:r>
              <a:rPr lang="ru-RU" sz="2400" dirty="0" smtClean="0"/>
              <a:t>Защита руководителей компаний в случае возникновения трудового спора (придание юридической силы документам);</a:t>
            </a:r>
          </a:p>
          <a:p>
            <a:r>
              <a:rPr lang="ru-RU" sz="2400" dirty="0" smtClean="0"/>
              <a:t>Обеспечение законности кадровых решений с юридической точки зрения.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57158" y="1214422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357158" y="1785926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57158" y="3214686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57158" y="3857628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57158" y="4429132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57158" y="5000636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rgbClr val="3B6487"/>
                </a:solidFill>
                <a:latin typeface="+mn-lt"/>
                <a:ea typeface="+mn-ea"/>
                <a:cs typeface="+mn-cs"/>
              </a:rPr>
              <a:t>2.Цели кадрового аудита (продолжение)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/>
              <a:t>	Выявление имеющихся недостатков в ведении кадрового делопроизводства;</a:t>
            </a:r>
          </a:p>
          <a:p>
            <a:pPr>
              <a:buNone/>
            </a:pPr>
            <a:r>
              <a:rPr lang="ru-RU" sz="2400" dirty="0" smtClean="0"/>
              <a:t>	Уменьшение рисков, связанных с нарушением действующего законодательства и привлечением к различным видам юридической ответственности;</a:t>
            </a:r>
          </a:p>
          <a:p>
            <a:pPr>
              <a:buNone/>
            </a:pPr>
            <a:r>
              <a:rPr lang="ru-RU" sz="2400" dirty="0" smtClean="0"/>
              <a:t>	Соответствие внутренних нормативных актов, регулирующих выплату заработной платы, премий, оплату командировочных, представительских и иных расходов, требованиям законодательства РФ;</a:t>
            </a:r>
          </a:p>
          <a:p>
            <a:pPr>
              <a:buNone/>
            </a:pPr>
            <a:r>
              <a:rPr lang="ru-RU" sz="2400" dirty="0" smtClean="0"/>
              <a:t>	Соответствие фактического применения внутренних нормативных актов действующему законодательству и правоприменительной практике, минимизация рисков;</a:t>
            </a:r>
          </a:p>
          <a:p>
            <a:pPr>
              <a:buNone/>
            </a:pPr>
            <a:r>
              <a:rPr lang="ru-RU" sz="2400" dirty="0" smtClean="0"/>
              <a:t>	Выявление завышенных затрат на оплату труда.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57158" y="1214422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323528" y="1988840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23528" y="2852936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251520" y="4149080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251520" y="5157192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4"/>
          <p:cNvSpPr>
            <a:spLocks noChangeArrowheads="1"/>
          </p:cNvSpPr>
          <p:nvPr/>
        </p:nvSpPr>
        <p:spPr bwMode="auto">
          <a:xfrm>
            <a:off x="454703" y="723192"/>
            <a:ext cx="2326154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rgbClr val="969696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 eaLnBrk="0" hangingPunct="0"/>
            <a:r>
              <a:rPr lang="ru-RU" sz="1400" b="0" dirty="0" smtClean="0"/>
              <a:t>Купля-продажа компании </a:t>
            </a:r>
            <a:endParaRPr lang="ru-RU" sz="1400" b="0" dirty="0"/>
          </a:p>
        </p:txBody>
      </p:sp>
      <p:sp>
        <p:nvSpPr>
          <p:cNvPr id="20485" name="TextBox 9"/>
          <p:cNvSpPr txBox="1">
            <a:spLocks noChangeArrowheads="1"/>
          </p:cNvSpPr>
          <p:nvPr/>
        </p:nvSpPr>
        <p:spPr bwMode="auto">
          <a:xfrm>
            <a:off x="2838779" y="662868"/>
            <a:ext cx="6019501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Как составная часть  предпродажной подготовки бизнеса, входящая в ряд мероприятий, проводимых при покупке компаний, слияниях и поглощениях</a:t>
            </a:r>
          </a:p>
          <a:p>
            <a:pPr marL="180975" indent="-180975" algn="l">
              <a:spcBef>
                <a:spcPts val="0"/>
              </a:spcBef>
            </a:pPr>
            <a:endParaRPr lang="ru-RU" sz="1200" b="0" dirty="0" smtClean="0"/>
          </a:p>
          <a:p>
            <a:pPr marL="180975" indent="-180975" algn="l">
              <a:spcBef>
                <a:spcPts val="0"/>
              </a:spcBef>
              <a:buFont typeface="Arial" charset="0"/>
              <a:buChar char="•"/>
            </a:pPr>
            <a:endParaRPr lang="ru-RU" sz="1200" b="0" dirty="0" smtClean="0"/>
          </a:p>
          <a:p>
            <a:r>
              <a:rPr lang="ru-RU" sz="1600" dirty="0" smtClean="0"/>
              <a:t>Контрольные мероприятия в рамках передачи дел новому сотруднику</a:t>
            </a:r>
          </a:p>
          <a:p>
            <a:pPr marL="180975" indent="-180975" algn="l">
              <a:spcBef>
                <a:spcPts val="0"/>
              </a:spcBef>
            </a:pPr>
            <a:endParaRPr lang="ru-RU" sz="1200" b="0" dirty="0" smtClean="0"/>
          </a:p>
          <a:p>
            <a:pPr marL="180975" indent="-180975" algn="l">
              <a:spcBef>
                <a:spcPts val="0"/>
              </a:spcBef>
              <a:buFont typeface="Arial" charset="0"/>
              <a:buChar char="•"/>
            </a:pPr>
            <a:endParaRPr lang="ru-RU" sz="1200" b="0" dirty="0" smtClean="0"/>
          </a:p>
          <a:p>
            <a:pPr marL="180975" indent="-180975" algn="l">
              <a:spcBef>
                <a:spcPts val="0"/>
              </a:spcBef>
              <a:buFont typeface="Arial" charset="0"/>
              <a:buChar char="•"/>
            </a:pPr>
            <a:endParaRPr lang="ru-RU" sz="1200" b="0" dirty="0" smtClean="0"/>
          </a:p>
          <a:p>
            <a:r>
              <a:rPr lang="ru-RU" sz="1600" dirty="0" smtClean="0"/>
              <a:t>Предупредительные мероприятия с  целью минимизации  претензий и  штрафов</a:t>
            </a:r>
            <a:endParaRPr lang="ru-RU" sz="1600" b="0" dirty="0" smtClean="0"/>
          </a:p>
          <a:p>
            <a:pPr marL="180975" indent="-180975" algn="l">
              <a:spcBef>
                <a:spcPts val="0"/>
              </a:spcBef>
              <a:buFont typeface="Arial" charset="0"/>
              <a:buChar char="•"/>
            </a:pPr>
            <a:endParaRPr lang="ru-RU" sz="1200" b="0" dirty="0" smtClean="0"/>
          </a:p>
          <a:p>
            <a:pPr marL="180975" indent="-180975" algn="l">
              <a:spcBef>
                <a:spcPts val="0"/>
              </a:spcBef>
              <a:buFont typeface="Arial" charset="0"/>
              <a:buChar char="•"/>
            </a:pPr>
            <a:endParaRPr lang="ru-RU" sz="1200" b="0" dirty="0" smtClean="0"/>
          </a:p>
          <a:p>
            <a:pPr marL="180975" indent="-180975" algn="l">
              <a:spcBef>
                <a:spcPts val="0"/>
              </a:spcBef>
              <a:buFont typeface="Arial" charset="0"/>
              <a:buChar char="•"/>
            </a:pPr>
            <a:endParaRPr lang="ru-RU" sz="1200" b="0" dirty="0" smtClean="0"/>
          </a:p>
          <a:p>
            <a:r>
              <a:rPr lang="ru-RU" sz="1600" dirty="0" smtClean="0"/>
              <a:t>Невыплата вовремя заработной платы или премии, увольнение по инициативе работодателя и т.п.</a:t>
            </a:r>
          </a:p>
          <a:p>
            <a:pPr marL="180975" indent="-180975" algn="l">
              <a:spcBef>
                <a:spcPts val="0"/>
              </a:spcBef>
              <a:buFont typeface="Arial" charset="0"/>
              <a:buChar char="•"/>
            </a:pPr>
            <a:endParaRPr lang="ru-RU" sz="1200" b="0" dirty="0" smtClean="0"/>
          </a:p>
          <a:p>
            <a:pPr marL="180975" indent="-180975" algn="l">
              <a:spcBef>
                <a:spcPts val="0"/>
              </a:spcBef>
              <a:buFont typeface="Arial" charset="0"/>
              <a:buChar char="•"/>
            </a:pPr>
            <a:endParaRPr lang="ru-RU" sz="1200" dirty="0" smtClean="0"/>
          </a:p>
          <a:p>
            <a:pPr marL="180975" indent="-180975" algn="l">
              <a:spcBef>
                <a:spcPts val="0"/>
              </a:spcBef>
            </a:pPr>
            <a:endParaRPr lang="ru-RU" sz="1200" b="0" dirty="0" smtClean="0"/>
          </a:p>
          <a:p>
            <a:r>
              <a:rPr lang="ru-RU" sz="1600" dirty="0" smtClean="0"/>
              <a:t>Предупредительные мероприятия  в рамках приемки дел новым руководителем компании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Необходимо в случаях  длительного отсутствия работника </a:t>
            </a:r>
          </a:p>
          <a:p>
            <a:r>
              <a:rPr lang="ru-RU" sz="1600" dirty="0" smtClean="0"/>
              <a:t>кадровой службы, запущенности в  учете, др.</a:t>
            </a:r>
            <a:endParaRPr lang="ru-RU" sz="1600" dirty="0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490905" y="103168"/>
            <a:ext cx="8525608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 sz="2800" dirty="0" smtClean="0">
                <a:solidFill>
                  <a:srgbClr val="3B6487"/>
                </a:solidFill>
              </a:rPr>
              <a:t>3</a:t>
            </a:r>
            <a:r>
              <a:rPr lang="ru-RU" sz="2800" dirty="0" smtClean="0">
                <a:solidFill>
                  <a:srgbClr val="3B6487"/>
                </a:solidFill>
              </a:rPr>
              <a:t>. Когда необходим кадровый аудит?</a:t>
            </a:r>
            <a:endParaRPr lang="ru-RU" sz="2800" dirty="0">
              <a:solidFill>
                <a:srgbClr val="3B6487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 bwMode="auto">
          <a:xfrm>
            <a:off x="407712" y="1643050"/>
            <a:ext cx="8307692" cy="0"/>
          </a:xfrm>
          <a:prstGeom prst="line">
            <a:avLst/>
          </a:prstGeom>
          <a:noFill/>
          <a:ln w="1905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Прямая соединительная линия 10"/>
          <p:cNvCxnSpPr/>
          <p:nvPr/>
        </p:nvCxnSpPr>
        <p:spPr bwMode="auto">
          <a:xfrm>
            <a:off x="407712" y="2714620"/>
            <a:ext cx="8307692" cy="0"/>
          </a:xfrm>
          <a:prstGeom prst="line">
            <a:avLst/>
          </a:prstGeom>
          <a:noFill/>
          <a:ln w="1905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>
            <a:off x="407712" y="3714752"/>
            <a:ext cx="8307692" cy="0"/>
          </a:xfrm>
          <a:prstGeom prst="line">
            <a:avLst/>
          </a:prstGeom>
          <a:noFill/>
          <a:ln w="1905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>
            <a:off x="407712" y="4714884"/>
            <a:ext cx="8307692" cy="0"/>
          </a:xfrm>
          <a:prstGeom prst="line">
            <a:avLst/>
          </a:prstGeom>
          <a:noFill/>
          <a:ln w="1905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Rectangle 34"/>
          <p:cNvSpPr>
            <a:spLocks noChangeArrowheads="1"/>
          </p:cNvSpPr>
          <p:nvPr/>
        </p:nvSpPr>
        <p:spPr bwMode="auto">
          <a:xfrm>
            <a:off x="459896" y="1785926"/>
            <a:ext cx="2326154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rgbClr val="969696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 eaLnBrk="0" hangingPunct="0"/>
            <a:r>
              <a:rPr lang="ru-RU" sz="1400" dirty="0" smtClean="0"/>
              <a:t>Смена работника, отвечающего за ведение кадрового делопроизводства</a:t>
            </a:r>
            <a:endParaRPr lang="ru-RU" sz="1400" b="0" dirty="0"/>
          </a:p>
        </p:txBody>
      </p:sp>
      <p:sp>
        <p:nvSpPr>
          <p:cNvPr id="16" name="Rectangle 34"/>
          <p:cNvSpPr>
            <a:spLocks noChangeArrowheads="1"/>
          </p:cNvSpPr>
          <p:nvPr/>
        </p:nvSpPr>
        <p:spPr bwMode="auto">
          <a:xfrm>
            <a:off x="439576" y="2857496"/>
            <a:ext cx="2326154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rgbClr val="969696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 eaLnBrk="0" hangingPunct="0"/>
            <a:r>
              <a:rPr lang="ru-RU" sz="1300" dirty="0" smtClean="0"/>
              <a:t>Вручение трудовой инспекцией предписания о предстоящей плановой проверке компании</a:t>
            </a:r>
            <a:endParaRPr lang="ru-RU" sz="1300" b="0" dirty="0"/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439576" y="3857628"/>
            <a:ext cx="2326154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rgbClr val="969696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lang="ru-RU" sz="1400" dirty="0" smtClean="0"/>
              <a:t>Угроза проверки после увольнения обиженного работника </a:t>
            </a:r>
            <a:endParaRPr lang="ru-RU" sz="1400" dirty="0"/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439576" y="4857760"/>
            <a:ext cx="2326154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rgbClr val="969696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pPr algn="ctr"/>
            <a:r>
              <a:rPr lang="ru-RU" sz="1400" dirty="0" smtClean="0"/>
              <a:t>Смена руководителя компании</a:t>
            </a:r>
            <a:endParaRPr lang="ru-RU" sz="1400" dirty="0"/>
          </a:p>
        </p:txBody>
      </p:sp>
      <p:sp>
        <p:nvSpPr>
          <p:cNvPr id="19" name="Rectangle 34"/>
          <p:cNvSpPr>
            <a:spLocks noChangeArrowheads="1"/>
          </p:cNvSpPr>
          <p:nvPr/>
        </p:nvSpPr>
        <p:spPr bwMode="auto">
          <a:xfrm>
            <a:off x="439576" y="5857892"/>
            <a:ext cx="2326154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rgbClr val="969696"/>
            </a:solidFill>
            <a:miter lim="800000"/>
            <a:headEnd/>
            <a:tailEnd/>
          </a:ln>
        </p:spPr>
        <p:txBody>
          <a:bodyPr lIns="0" tIns="0" rIns="0" bIns="0" anchor="ctr" anchorCtr="1"/>
          <a:lstStyle/>
          <a:p>
            <a:r>
              <a:rPr lang="ru-RU" sz="1300" dirty="0" smtClean="0"/>
              <a:t>Приведение кадровой документации в соответствие с </a:t>
            </a:r>
          </a:p>
          <a:p>
            <a:r>
              <a:rPr lang="ru-RU" sz="1300" dirty="0" smtClean="0"/>
              <a:t>Законодательством РФ</a:t>
            </a:r>
            <a:endParaRPr lang="ru-RU" sz="1300" dirty="0"/>
          </a:p>
        </p:txBody>
      </p:sp>
      <p:cxnSp>
        <p:nvCxnSpPr>
          <p:cNvPr id="21" name="Прямая соединительная линия 20"/>
          <p:cNvCxnSpPr/>
          <p:nvPr/>
        </p:nvCxnSpPr>
        <p:spPr bwMode="auto">
          <a:xfrm>
            <a:off x="407712" y="5715016"/>
            <a:ext cx="8307692" cy="0"/>
          </a:xfrm>
          <a:prstGeom prst="line">
            <a:avLst/>
          </a:prstGeom>
          <a:noFill/>
          <a:ln w="1905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82594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rgbClr val="3B6487"/>
                </a:solidFill>
                <a:latin typeface="+mn-lt"/>
                <a:ea typeface="+mn-ea"/>
                <a:cs typeface="+mn-cs"/>
              </a:rPr>
              <a:t>4. Что включает в себя кадровый аудит?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858280" cy="5643602"/>
          </a:xfrm>
        </p:spPr>
        <p:txBody>
          <a:bodyPr>
            <a:noAutofit/>
          </a:bodyPr>
          <a:lstStyle/>
          <a:p>
            <a:r>
              <a:rPr lang="ru-RU" sz="2300" dirty="0" smtClean="0"/>
              <a:t>Проверку наличия локальных нормативных актов, обязательных для организации и анализ их содержания;</a:t>
            </a:r>
          </a:p>
          <a:p>
            <a:r>
              <a:rPr lang="ru-RU" sz="2300" dirty="0" smtClean="0"/>
              <a:t>Проверку наличия документов по Кадровому делопроизводству, обязательных для организации и анализ их содержания;</a:t>
            </a:r>
          </a:p>
          <a:p>
            <a:r>
              <a:rPr lang="ru-RU" sz="2300" dirty="0" smtClean="0"/>
              <a:t>Проверку порядка оформления документов по учету кадров и их оценка на предмет соответствия действующему законодательству с учетом стандартов оформления организационно-распорядительных и учетных документов;</a:t>
            </a:r>
          </a:p>
          <a:p>
            <a:r>
              <a:rPr lang="ru-RU" sz="2300" dirty="0" smtClean="0"/>
              <a:t>Проверку правильности заключения, изменения и расторжения трудовых договоров с работниками, определение рабочего времени и времени отдыха;</a:t>
            </a:r>
          </a:p>
          <a:p>
            <a:r>
              <a:rPr lang="ru-RU" sz="2300" dirty="0" smtClean="0"/>
              <a:t>Проверку порядка начисления и своевременность выплаты заработной платы;</a:t>
            </a:r>
          </a:p>
          <a:p>
            <a:r>
              <a:rPr lang="ru-RU" sz="2300" dirty="0" smtClean="0"/>
              <a:t>Анализ соблюдения трудовых гарантий в отношении отдельных категорий работников и др.</a:t>
            </a:r>
            <a:br>
              <a:rPr lang="ru-RU" sz="2300" dirty="0" smtClean="0"/>
            </a:br>
            <a:r>
              <a:rPr lang="ru-RU" sz="2300" dirty="0" smtClean="0"/>
              <a:t/>
            </a:r>
            <a:br>
              <a:rPr lang="ru-RU" sz="2300" dirty="0" smtClean="0"/>
            </a:br>
            <a:endParaRPr lang="ru-RU" sz="23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85720" y="857232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285720" y="1643050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285720" y="2428868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285720" y="3857628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285720" y="5000636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285720" y="5786454"/>
            <a:ext cx="428628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786842" cy="582594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rgbClr val="3B6487"/>
                </a:solidFill>
                <a:latin typeface="+mn-lt"/>
                <a:ea typeface="+mn-ea"/>
                <a:cs typeface="+mn-cs"/>
              </a:rPr>
              <a:t>5. Какие документы предоставляются для экспертизы?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786842" cy="542928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Учредительные документы, решение о назначении руководителя, приказ о вступлении в должность;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Локальные нормативные акты;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Штатное расписание и изменения к нему;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Трудовые договоры и дополнительные соглашения к ним, ученические договоры;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Кадровые приказы (прием, перевод, увольнение);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Личные карточки работников  (Унифицированная формаТ-2);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Приказы по основной деятельности, относящиеся к деятельности кадровой службы;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Записи в трудовых книжках и вкладышах в них;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Книга учета движения трудовых книжек и вкладышей в них;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03200"/>
            <a:ext cx="8572560" cy="796908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rgbClr val="3B6487"/>
                </a:solidFill>
                <a:latin typeface="+mn-lt"/>
                <a:ea typeface="+mn-ea"/>
                <a:cs typeface="+mn-cs"/>
              </a:rPr>
              <a:t>5. Какие документы предоставляются для экспертизы? (Продолжение)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501090" cy="5214974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ru-RU" sz="2400" dirty="0" smtClean="0"/>
              <a:t>10.   Табели учета рабочего времени;</a:t>
            </a:r>
          </a:p>
          <a:p>
            <a:pPr marL="514350" indent="-514350">
              <a:buNone/>
            </a:pPr>
            <a:r>
              <a:rPr lang="ru-RU" sz="2400" dirty="0" smtClean="0"/>
              <a:t>11.    Графики работ;</a:t>
            </a:r>
          </a:p>
          <a:p>
            <a:pPr marL="514350" indent="-514350">
              <a:buNone/>
            </a:pPr>
            <a:r>
              <a:rPr lang="ru-RU" sz="2400" dirty="0" smtClean="0"/>
              <a:t>12.    Договоры материальной ответственности (заключаются с сотрудниками, которые занимают должности, относящиеся к перечню должностей, в отношении которых действует материальная ответственность);</a:t>
            </a:r>
          </a:p>
          <a:p>
            <a:pPr marL="514350" indent="-514350">
              <a:buNone/>
            </a:pPr>
            <a:r>
              <a:rPr lang="ru-RU" sz="2400" dirty="0" smtClean="0"/>
              <a:t>13.    Приказы о направлении работника в командировку; служебные задания, командировочные удостоверения;</a:t>
            </a:r>
          </a:p>
          <a:p>
            <a:pPr marL="514350" indent="-514350">
              <a:buNone/>
            </a:pPr>
            <a:r>
              <a:rPr lang="ru-RU" sz="2400" dirty="0" smtClean="0"/>
              <a:t>14.    График отпусков;</a:t>
            </a:r>
          </a:p>
          <a:p>
            <a:pPr marL="514350" indent="-514350">
              <a:buNone/>
            </a:pPr>
            <a:r>
              <a:rPr lang="ru-RU" sz="2400" dirty="0" smtClean="0"/>
              <a:t>15.    Извещения о предстоящем отпуске;</a:t>
            </a:r>
          </a:p>
          <a:p>
            <a:pPr marL="514350" indent="-514350">
              <a:buNone/>
            </a:pPr>
            <a:r>
              <a:rPr lang="ru-RU" sz="2400" dirty="0" smtClean="0"/>
              <a:t>Иная кадровая документация.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03200"/>
            <a:ext cx="8572560" cy="796908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rgbClr val="3B6487"/>
                </a:solidFill>
                <a:latin typeface="+mn-lt"/>
                <a:ea typeface="+mn-ea"/>
                <a:cs typeface="+mn-cs"/>
              </a:rPr>
              <a:t>6. Результаты кадрового аудита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572560" cy="5214974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ru-RU" sz="2400" dirty="0" smtClean="0"/>
              <a:t>После проведения кадрового аудита выдается ЗАКЛЮЧЕНИЕ, которое содержит:</a:t>
            </a:r>
          </a:p>
          <a:p>
            <a:pPr marL="514350" indent="-514350">
              <a:buNone/>
            </a:pPr>
            <a:endParaRPr lang="ru-RU" sz="2400" dirty="0" smtClean="0"/>
          </a:p>
          <a:p>
            <a:r>
              <a:rPr lang="ru-RU" sz="2400" dirty="0" smtClean="0"/>
              <a:t>Мнение о соответствии порядка ведения кадрового делопроизводства законодательству Российской Федерации.</a:t>
            </a:r>
          </a:p>
          <a:p>
            <a:endParaRPr lang="ru-RU" sz="2400" dirty="0" smtClean="0"/>
          </a:p>
          <a:p>
            <a:r>
              <a:rPr lang="ru-RU" sz="2400" dirty="0" smtClean="0"/>
              <a:t> Перечень выявленных проблем и нарушений, а также рекомендации по их устранению.</a:t>
            </a:r>
          </a:p>
          <a:p>
            <a:endParaRPr lang="ru-RU" sz="2400" dirty="0" smtClean="0"/>
          </a:p>
          <a:p>
            <a:r>
              <a:rPr lang="ru-RU" sz="2400" dirty="0" smtClean="0"/>
              <a:t> Рекомендации, касающиеся улучшения ведения кадрового делопроизводства.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85720" y="2500306"/>
            <a:ext cx="500066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285720" y="3714752"/>
            <a:ext cx="500066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285720" y="4929198"/>
            <a:ext cx="500066" cy="3571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71472" y="285728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3B6487"/>
                </a:solidFill>
              </a:rPr>
              <a:t>7. Конфиденциальность</a:t>
            </a:r>
            <a:r>
              <a:rPr lang="ru-RU" b="1" i="1" dirty="0" smtClean="0"/>
              <a:t>.</a:t>
            </a:r>
            <a:endParaRPr lang="ru-RU" b="1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1000108"/>
            <a:ext cx="81439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Сведения, полученные в результате кадрового аудита, носят  конфиденциальный характер и не подлежат разглашению.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2571744"/>
            <a:ext cx="4431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3B6487"/>
                </a:solidFill>
              </a:rPr>
              <a:t>Спасибо за внимание</a:t>
            </a:r>
            <a:endParaRPr lang="ru-RU" sz="3600" dirty="0">
              <a:solidFill>
                <a:srgbClr val="3B6487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367</Words>
  <Application>Microsoft Office PowerPoint</Application>
  <PresentationFormat>Экран (4:3)</PresentationFormat>
  <Paragraphs>111</Paragraphs>
  <Slides>12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Кадровый аудит, что это?</vt:lpstr>
      <vt:lpstr>Слайд 2</vt:lpstr>
      <vt:lpstr>1. Определение кадрового аудита</vt:lpstr>
      <vt:lpstr>2. Цели кадрового аудита</vt:lpstr>
      <vt:lpstr>2.Цели кадрового аудита (продолжение)</vt:lpstr>
      <vt:lpstr>Слайд 6</vt:lpstr>
      <vt:lpstr>4. Что включает в себя кадровый аудит?</vt:lpstr>
      <vt:lpstr>5. Какие документы предоставляются для экспертизы?</vt:lpstr>
      <vt:lpstr>5. Какие документы предоставляются для экспертизы? (Продолжение)</vt:lpstr>
      <vt:lpstr>6. Результаты кадрового аудита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Кадровый аудит, что это?</dc:title>
  <dc:creator>Barinova.MA</dc:creator>
  <cp:lastModifiedBy>Barinova.MA</cp:lastModifiedBy>
  <cp:revision>60</cp:revision>
  <dcterms:created xsi:type="dcterms:W3CDTF">2011-12-26T08:09:39Z</dcterms:created>
  <dcterms:modified xsi:type="dcterms:W3CDTF">2014-01-16T13:06:59Z</dcterms:modified>
</cp:coreProperties>
</file>